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noFill/>
        </a:fill>
      </a:tcStyle>
    </a:wholeTbl>
    <a:band2H>
      <a:tcTxStyle/>
      <a:tcStyle>
        <a:tcBdr/>
        <a:fill>
          <a:solidFill>
            <a:srgbClr val="FFEBD2">
              <a:alpha val="48000"/>
            </a:srgbClr>
          </a:solidFill>
        </a:fill>
      </a:tcStyle>
    </a:band2H>
    <a:firstCol>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firstCol>
    <a:lastRow>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254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lastRow>
    <a:firstRow>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254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firstRow>
  </a:tblStyle>
  <a:tblStyle styleId="{C7B018BB-80A7-4F77-B60F-C8B233D01FF8}"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noFill/>
        </a:fill>
      </a:tcStyle>
    </a:wholeTbl>
    <a:band2H>
      <a:tcTxStyle/>
      <a:tcStyle>
        <a:tcBdr/>
        <a:fill>
          <a:solidFill>
            <a:srgbClr val="76654F">
              <a:alpha val="20000"/>
            </a:srgbClr>
          </a:solidFill>
        </a:fill>
      </a:tcStyle>
    </a:band2H>
    <a:firstCol>
      <a:tcTxStyle b="off" i="off">
        <a:fontRef idx="minor">
          <a:srgbClr val="FFFFFF"/>
        </a:fontRef>
        <a:srgbClr val="FFFFFF"/>
      </a:tcTxStyle>
      <a:tcStyle>
        <a:tcBdr>
          <a:left>
            <a:ln w="12700" cap="flat">
              <a:solidFill>
                <a:srgbClr val="3E231A"/>
              </a:solidFill>
              <a:prstDash val="solid"/>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3E231A"/>
              </a:solidFill>
              <a:prstDash val="solid"/>
              <a:miter lim="400000"/>
            </a:ln>
          </a:insideV>
        </a:tcBdr>
        <a:fill>
          <a:solidFill>
            <a:srgbClr val="9BA7B4">
              <a:alpha val="9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6F8B9E">
              <a:alpha val="90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6F8B9E">
              <a:alpha val="90000"/>
            </a:srgbClr>
          </a:solidFill>
        </a:fill>
      </a:tcStyle>
    </a:firstRow>
  </a:tblStyle>
  <a:tblStyle styleId="{EEE7283C-3CF3-47DC-8721-378D4A62B228}"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noFill/>
        </a:fill>
      </a:tcStyle>
    </a:wholeTbl>
    <a:band2H>
      <a:tcTxStyle/>
      <a:tcStyle>
        <a:tcBdr/>
        <a:fill>
          <a:solidFill>
            <a:srgbClr val="B1A596">
              <a:alpha val="20000"/>
            </a:srgbClr>
          </a:solidFill>
        </a:fill>
      </a:tcStyle>
    </a:band2H>
    <a:firstCol>
      <a:tcTxStyle b="off" i="off">
        <a:fontRef idx="minor">
          <a:srgbClr val="3E231A"/>
        </a:fontRef>
        <a:srgbClr val="3E231A"/>
      </a:tcTxStyle>
      <a:tcStyle>
        <a:tcBdr>
          <a:left>
            <a:ln w="12700" cap="flat">
              <a:solidFill>
                <a:srgbClr val="3D231A"/>
              </a:solidFill>
              <a:prstDash val="solid"/>
              <a:miter lim="400000"/>
            </a:ln>
          </a:left>
          <a:right>
            <a:ln w="12700" cap="flat">
              <a:solidFill>
                <a:srgbClr val="3D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CA581">
              <a:alpha val="50000"/>
            </a:srgbClr>
          </a:solidFill>
        </a:fill>
      </a:tcStyle>
    </a:firstCol>
    <a:lastRow>
      <a:tcTxStyle b="off" i="off">
        <a:fontRef idx="minor">
          <a:srgbClr val="3E231A"/>
        </a:fontRef>
        <a:srgbClr val="3E231A"/>
      </a:tcTxStyle>
      <a:tcStyle>
        <a:tcBdr>
          <a:left>
            <a:ln w="12700" cap="flat">
              <a:noFill/>
              <a:miter lim="400000"/>
            </a:ln>
          </a:left>
          <a:right>
            <a:ln w="12700" cap="flat">
              <a:noFill/>
              <a:miter lim="400000"/>
            </a:ln>
          </a:right>
          <a:top>
            <a:ln w="254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solidFill>
            <a:srgbClr val="A56333">
              <a:alpha val="75000"/>
            </a:srgbClr>
          </a:solidFill>
        </a:fill>
      </a:tcStyle>
    </a:firstRow>
  </a:tblStyle>
  <a:tblStyle styleId="{CF821DB8-F4EB-4A41-A1BA-3FCAFE7338EE}"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C19B68">
              <a:alpha val="50000"/>
            </a:srgbClr>
          </a:solidFill>
        </a:fill>
      </a:tcStyle>
    </a:wholeTbl>
    <a:band2H>
      <a:tcTxStyle/>
      <a:tcStyle>
        <a:tcBdr/>
        <a:fill>
          <a:solidFill>
            <a:srgbClr val="C09B6C">
              <a:alpha val="26000"/>
            </a:srgbClr>
          </a:solidFill>
        </a:fill>
      </a:tcStyle>
    </a:band2H>
    <a:firstCol>
      <a:tcTxStyle b="off" i="off">
        <a:fontRef idx="minor">
          <a:srgbClr val="FFFFFF"/>
        </a:fontRef>
        <a:srgbClr val="FFFFFF"/>
      </a:tcTxStyle>
      <a:tcStyle>
        <a:tcBdr>
          <a:left>
            <a:ln w="12700" cap="flat">
              <a:solidFill>
                <a:srgbClr val="3E231A"/>
              </a:solidFill>
              <a:prstDash val="solid"/>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45C39">
              <a:alpha val="8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solidFill>
            <a:srgbClr val="A77A48">
              <a:alpha val="81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solidFill>
            <a:srgbClr val="633E29">
              <a:alpha val="85000"/>
            </a:srgbClr>
          </a:solidFill>
        </a:fill>
      </a:tcStyle>
    </a:firstRow>
  </a:tblStyle>
  <a:tblStyle styleId="{33BA23B1-9221-436E-865A-0063620EA4FD}"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solidFill>
                <a:srgbClr val="828D8E"/>
              </a:solidFill>
              <a:prstDash val="solid"/>
              <a:miter lim="400000"/>
            </a:ln>
          </a:insideH>
          <a:insideV>
            <a:ln w="12700" cap="flat">
              <a:noFill/>
              <a:miter lim="400000"/>
            </a:ln>
          </a:insideV>
        </a:tcBdr>
        <a:fill>
          <a:noFill/>
        </a:fill>
      </a:tcStyle>
    </a:wholeTbl>
    <a:band2H>
      <a:tcTxStyle/>
      <a:tcStyle>
        <a:tcBdr/>
        <a:fill>
          <a:solidFill>
            <a:srgbClr val="76654F">
              <a:alpha val="20000"/>
            </a:srgbClr>
          </a:solidFill>
        </a:fill>
      </a:tcStyle>
    </a:band2H>
    <a:firstCol>
      <a:tcTxStyle b="off" i="off">
        <a:fontRef idx="minor">
          <a:srgbClr val="3E231A"/>
        </a:fontRef>
        <a:srgbClr val="3E231A"/>
      </a:tcTxStyle>
      <a:tcStyle>
        <a:tcBdr>
          <a:left>
            <a:ln w="12700" cap="flat">
              <a:solidFill>
                <a:srgbClr val="828D8E"/>
              </a:solidFill>
              <a:prstDash val="solid"/>
              <a:miter lim="400000"/>
            </a:ln>
          </a:left>
          <a:right>
            <a:ln w="12700" cap="flat">
              <a:solidFill>
                <a:srgbClr val="828D8E"/>
              </a:solidFill>
              <a:prstDash val="solid"/>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solidFill>
                <a:srgbClr val="828D8E"/>
              </a:solidFill>
              <a:prstDash val="solid"/>
              <a:miter lim="400000"/>
            </a:ln>
          </a:insideH>
          <a:insideV>
            <a:ln w="12700" cap="flat">
              <a:noFill/>
              <a:miter lim="400000"/>
            </a:ln>
          </a:insideV>
        </a:tcBdr>
        <a:fill>
          <a:solidFill>
            <a:srgbClr val="E6DFD8">
              <a:alpha val="61000"/>
            </a:srgbClr>
          </a:solidFill>
        </a:fill>
      </a:tcStyle>
    </a:firstCol>
    <a:lastRow>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noFill/>
              <a:miter lim="400000"/>
            </a:ln>
          </a:insideH>
          <a:insideV>
            <a:ln w="12700" cap="flat">
              <a:noFill/>
              <a:miter lim="400000"/>
            </a:ln>
          </a:insideV>
        </a:tcBdr>
        <a:fill>
          <a:solidFill>
            <a:srgbClr val="E6DFD8">
              <a:alpha val="61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noFill/>
              <a:miter lim="400000"/>
            </a:ln>
          </a:insideH>
          <a:insideV>
            <a:ln w="12700" cap="flat">
              <a:noFill/>
              <a:miter lim="400000"/>
            </a:ln>
          </a:insideV>
        </a:tcBdr>
        <a:fill>
          <a:solidFill>
            <a:srgbClr val="5D5E5F"/>
          </a:solidFill>
        </a:fill>
      </a:tcStyle>
    </a:firstRow>
  </a:tblStyle>
  <a:tblStyle styleId="{2708684C-4D16-4618-839F-0558EEFCDFE6}" styleName="">
    <a:tblBg/>
    <a:wholeTbl>
      <a:tcTxStyle b="off" i="off">
        <a:fontRef idx="minor">
          <a:srgbClr val="232323"/>
        </a:fontRef>
        <a:srgbClr val="232323"/>
      </a:tcTxStyle>
      <a:tcStyle>
        <a:tcBdr>
          <a:left>
            <a:ln w="12700" cap="flat">
              <a:solidFill>
                <a:srgbClr val="83867F"/>
              </a:solidFill>
              <a:custDash>
                <a:ds d="200000" sp="200000"/>
              </a:custDash>
              <a:miter lim="400000"/>
            </a:ln>
          </a:left>
          <a:right>
            <a:ln w="12700" cap="flat">
              <a:solidFill>
                <a:srgbClr val="83867F"/>
              </a:solidFill>
              <a:custDash>
                <a:ds d="200000" sp="200000"/>
              </a:custDash>
              <a:miter lim="400000"/>
            </a:ln>
          </a:right>
          <a:top>
            <a:ln w="12700" cap="flat">
              <a:solidFill>
                <a:srgbClr val="83867F"/>
              </a:solidFill>
              <a:custDash>
                <a:ds d="200000" sp="200000"/>
              </a:custDash>
              <a:miter lim="400000"/>
            </a:ln>
          </a:top>
          <a:bottom>
            <a:ln w="12700" cap="flat">
              <a:solidFill>
                <a:srgbClr val="83867F"/>
              </a:solidFill>
              <a:custDash>
                <a:ds d="200000" sp="200000"/>
              </a:custDash>
              <a:miter lim="400000"/>
            </a:ln>
          </a:bottom>
          <a:insideH>
            <a:ln w="12700" cap="flat">
              <a:solidFill>
                <a:srgbClr val="83867F"/>
              </a:solidFill>
              <a:custDash>
                <a:ds d="200000" sp="200000"/>
              </a:custDash>
              <a:miter lim="400000"/>
            </a:ln>
          </a:insideH>
          <a:insideV>
            <a:ln w="12700" cap="flat">
              <a:solidFill>
                <a:srgbClr val="83867F"/>
              </a:solidFill>
              <a:custDash>
                <a:ds d="200000" sp="200000"/>
              </a:custDash>
              <a:miter lim="400000"/>
            </a:ln>
          </a:insideV>
        </a:tcBdr>
        <a:fill>
          <a:noFill/>
        </a:fill>
      </a:tcStyle>
    </a:wholeTbl>
    <a:band2H>
      <a:tcTxStyle/>
      <a:tcStyle>
        <a:tcBdr/>
        <a:fill>
          <a:solidFill>
            <a:srgbClr val="76654F">
              <a:alpha val="20000"/>
            </a:srgbClr>
          </a:solidFill>
        </a:fill>
      </a:tcStyle>
    </a:band2H>
    <a:firstCol>
      <a:tcTxStyle b="off" i="off">
        <a:fontRef idx="minor">
          <a:srgbClr val="232323"/>
        </a:fontRef>
        <a:srgbClr val="232323"/>
      </a:tcTxStyle>
      <a:tcStyle>
        <a:tcBdr>
          <a:left>
            <a:ln w="12700" cap="flat">
              <a:noFill/>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232323"/>
        </a:fontRef>
        <a:srgbClr val="232323"/>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232323"/>
        </a:fontRef>
        <a:srgbClr val="232323"/>
      </a:tcTxStyle>
      <a:tcStyle>
        <a:tcBdr>
          <a:left>
            <a:ln w="12700" cap="flat">
              <a:noFill/>
              <a:miter lim="400000"/>
            </a:ln>
          </a:left>
          <a:right>
            <a:ln w="12700" cap="flat">
              <a:noFill/>
              <a:miter lim="400000"/>
            </a:ln>
          </a:right>
          <a:top>
            <a:ln w="12700" cap="flat">
              <a:noFill/>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172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89100"/>
            <a:ext cx="10464800" cy="3467100"/>
          </a:xfrm>
          <a:prstGeom prst="rect">
            <a:avLst/>
          </a:prstGeom>
        </p:spPr>
        <p:txBody>
          <a:bodyPr anchor="b"/>
          <a:lstStyle>
            <a:lvl1pPr algn="ctr"/>
          </a:lstStyle>
          <a:p>
            <a:r>
              <a:t>Title Text</a:t>
            </a:r>
          </a:p>
        </p:txBody>
      </p:sp>
      <p:sp>
        <p:nvSpPr>
          <p:cNvPr id="12" name="Body Level One…"/>
          <p:cNvSpPr txBox="1">
            <a:spLocks noGrp="1"/>
          </p:cNvSpPr>
          <p:nvPr>
            <p:ph type="body" sz="quarter" idx="1"/>
          </p:nvPr>
        </p:nvSpPr>
        <p:spPr>
          <a:xfrm>
            <a:off x="1270000" y="5181600"/>
            <a:ext cx="10464800" cy="14605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Type a quote here.”"/>
          <p:cNvSpPr txBox="1">
            <a:spLocks noGrp="1"/>
          </p:cNvSpPr>
          <p:nvPr>
            <p:ph type="body" sz="quarter" idx="13"/>
          </p:nvPr>
        </p:nvSpPr>
        <p:spPr>
          <a:xfrm>
            <a:off x="1270000" y="4267200"/>
            <a:ext cx="10464800" cy="850900"/>
          </a:xfrm>
          <a:prstGeom prst="rect">
            <a:avLst/>
          </a:prstGeom>
        </p:spPr>
        <p:txBody>
          <a:bodyPr>
            <a:spAutoFit/>
          </a:bodyPr>
          <a:lstStyle>
            <a:lvl1pPr marL="0" indent="0" algn="ctr">
              <a:spcBef>
                <a:spcPts val="0"/>
              </a:spcBef>
              <a:buSzTx/>
              <a:buNone/>
            </a:lvl1pPr>
          </a:lstStyle>
          <a:p>
            <a:r>
              <a:t>“Type a quote here.”</a:t>
            </a:r>
          </a:p>
        </p:txBody>
      </p:sp>
      <p:sp>
        <p:nvSpPr>
          <p:cNvPr id="94" name="–Johnny Appleseed"/>
          <p:cNvSpPr txBox="1">
            <a:spLocks noGrp="1"/>
          </p:cNvSpPr>
          <p:nvPr>
            <p:ph type="body" sz="quarter" idx="14"/>
          </p:nvPr>
        </p:nvSpPr>
        <p:spPr>
          <a:xfrm>
            <a:off x="1270000" y="6362700"/>
            <a:ext cx="10464800" cy="647700"/>
          </a:xfrm>
          <a:prstGeom prst="rect">
            <a:avLst/>
          </a:prstGeom>
        </p:spPr>
        <p:txBody>
          <a:bodyPr anchor="t">
            <a:spAutoFit/>
          </a:bodyPr>
          <a:lstStyle>
            <a:lvl1pPr marL="0" indent="0" algn="ctr">
              <a:spcBef>
                <a:spcPts val="0"/>
              </a:spcBef>
              <a:buSzTx/>
              <a:buNone/>
              <a:defRPr sz="2800"/>
            </a:lvl1pPr>
          </a:lstStyle>
          <a:p>
            <a:r>
              <a:t>–Johnny Appleseed</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sz="half" idx="13"/>
          </p:nvPr>
        </p:nvSpPr>
        <p:spPr>
          <a:xfrm>
            <a:off x="1573807" y="1421425"/>
            <a:ext cx="9855201" cy="5143501"/>
          </a:xfrm>
          <a:prstGeom prst="rect">
            <a:avLst/>
          </a:prstGeom>
          <a:ln w="9525">
            <a:round/>
          </a:ln>
        </p:spPr>
        <p:txBody>
          <a:bodyPr lIns="91439" tIns="45719" rIns="91439" bIns="45719" anchor="t">
            <a:noAutofit/>
          </a:bodyPr>
          <a:lstStyle/>
          <a:p>
            <a:endParaRPr/>
          </a:p>
        </p:txBody>
      </p:sp>
      <p:sp>
        <p:nvSpPr>
          <p:cNvPr id="21" name="Title Text"/>
          <p:cNvSpPr txBox="1">
            <a:spLocks noGrp="1"/>
          </p:cNvSpPr>
          <p:nvPr>
            <p:ph type="title"/>
          </p:nvPr>
        </p:nvSpPr>
        <p:spPr>
          <a:xfrm>
            <a:off x="1270000" y="6680200"/>
            <a:ext cx="10464800" cy="1270000"/>
          </a:xfrm>
          <a:prstGeom prst="rect">
            <a:avLst/>
          </a:prstGeom>
        </p:spPr>
        <p:txBody>
          <a:bodyPr anchor="b"/>
          <a:lstStyle>
            <a:lvl1pPr algn="ctr"/>
          </a:lstStyle>
          <a:p>
            <a:r>
              <a:t>Title Text</a:t>
            </a:r>
          </a:p>
        </p:txBody>
      </p:sp>
      <p:sp>
        <p:nvSpPr>
          <p:cNvPr id="22" name="Body Level One…"/>
          <p:cNvSpPr txBox="1">
            <a:spLocks noGrp="1"/>
          </p:cNvSpPr>
          <p:nvPr>
            <p:ph type="body" sz="quarter" idx="1"/>
          </p:nvPr>
        </p:nvSpPr>
        <p:spPr>
          <a:xfrm>
            <a:off x="1270000" y="7835900"/>
            <a:ext cx="10464800" cy="14605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89300"/>
            <a:ext cx="10464800" cy="3175000"/>
          </a:xfrm>
          <a:prstGeom prst="rect">
            <a:avLst/>
          </a:prstGeom>
        </p:spPr>
        <p:txBody>
          <a:bodyPr/>
          <a:lstStyle>
            <a:lvl1pPr algn="ct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75450" y="1408083"/>
            <a:ext cx="4673600" cy="6972301"/>
          </a:xfrm>
          <a:prstGeom prst="rect">
            <a:avLst/>
          </a:prstGeom>
          <a:ln w="9525">
            <a:round/>
          </a:ln>
        </p:spPr>
        <p:txBody>
          <a:bodyPr lIns="91439" tIns="45719" rIns="91439" bIns="45719" anchor="t">
            <a:noAutofit/>
          </a:bodyPr>
          <a:lstStyle/>
          <a:p>
            <a:endParaRPr/>
          </a:p>
        </p:txBody>
      </p:sp>
      <p:sp>
        <p:nvSpPr>
          <p:cNvPr id="39" name="Title Text"/>
          <p:cNvSpPr txBox="1">
            <a:spLocks noGrp="1"/>
          </p:cNvSpPr>
          <p:nvPr>
            <p:ph type="title"/>
          </p:nvPr>
        </p:nvSpPr>
        <p:spPr>
          <a:xfrm>
            <a:off x="965200" y="1397000"/>
            <a:ext cx="5600700" cy="4038600"/>
          </a:xfrm>
          <a:prstGeom prst="rect">
            <a:avLst/>
          </a:prstGeom>
        </p:spPr>
        <p:txBody>
          <a:bodyPr anchor="b"/>
          <a:lstStyle>
            <a:lvl1pPr algn="ctr">
              <a:defRPr sz="6800"/>
            </a:lvl1pPr>
          </a:lstStyle>
          <a:p>
            <a:r>
              <a:t>Title Text</a:t>
            </a:r>
          </a:p>
        </p:txBody>
      </p:sp>
      <p:sp>
        <p:nvSpPr>
          <p:cNvPr id="40" name="Body Level One…"/>
          <p:cNvSpPr txBox="1">
            <a:spLocks noGrp="1"/>
          </p:cNvSpPr>
          <p:nvPr>
            <p:ph type="body" sz="quarter" idx="1"/>
          </p:nvPr>
        </p:nvSpPr>
        <p:spPr>
          <a:xfrm>
            <a:off x="965200" y="5448300"/>
            <a:ext cx="5600700" cy="29337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lvl1pPr algn="ct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lvl1pPr algn="ctr"/>
          </a:lstStyle>
          <a:p>
            <a:r>
              <a:t>Title Text</a:t>
            </a:r>
          </a:p>
        </p:txBody>
      </p:sp>
      <p:sp>
        <p:nvSpPr>
          <p:cNvPr id="57" name="Body Level One…"/>
          <p:cNvSpPr txBox="1">
            <a:spLocks noGrp="1"/>
          </p:cNvSpPr>
          <p:nvPr>
            <p:ph type="body" idx="1"/>
          </p:nvPr>
        </p:nvSpPr>
        <p:spPr>
          <a:xfrm>
            <a:off x="1270000" y="2819400"/>
            <a:ext cx="10464800" cy="5842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31000" y="2857500"/>
            <a:ext cx="5003800" cy="5588000"/>
          </a:xfrm>
          <a:prstGeom prst="rect">
            <a:avLst/>
          </a:prstGeom>
          <a:ln w="9525">
            <a:round/>
          </a:ln>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lvl1pPr algn="ctr"/>
          </a:lstStyle>
          <a:p>
            <a:r>
              <a:t>Title Text</a:t>
            </a:r>
          </a:p>
        </p:txBody>
      </p:sp>
      <p:sp>
        <p:nvSpPr>
          <p:cNvPr id="67" name="Body Level One…"/>
          <p:cNvSpPr txBox="1">
            <a:spLocks noGrp="1"/>
          </p:cNvSpPr>
          <p:nvPr>
            <p:ph type="body" sz="half" idx="1"/>
          </p:nvPr>
        </p:nvSpPr>
        <p:spPr>
          <a:xfrm>
            <a:off x="1270000" y="2819400"/>
            <a:ext cx="5016500" cy="5651500"/>
          </a:xfrm>
          <a:prstGeom prst="rect">
            <a:avLst/>
          </a:prstGeom>
        </p:spPr>
        <p:txBody>
          <a:bodyPr/>
          <a:lstStyle>
            <a:lvl1pPr marL="368300" indent="-368300">
              <a:spcBef>
                <a:spcPts val="2800"/>
              </a:spcBef>
              <a:buBlip>
                <a:blip r:embed="rId2"/>
              </a:buBlip>
              <a:defRPr sz="3000"/>
            </a:lvl1pPr>
            <a:lvl2pPr marL="736600" indent="-368300">
              <a:spcBef>
                <a:spcPts val="2800"/>
              </a:spcBef>
              <a:buBlip>
                <a:blip r:embed="rId2"/>
              </a:buBlip>
              <a:defRPr sz="3000"/>
            </a:lvl2pPr>
            <a:lvl3pPr marL="1104900" indent="-368300">
              <a:spcBef>
                <a:spcPts val="2800"/>
              </a:spcBef>
              <a:buBlip>
                <a:blip r:embed="rId2"/>
              </a:buBlip>
              <a:defRPr sz="3000"/>
            </a:lvl3pPr>
            <a:lvl4pPr marL="1473200" indent="-368300">
              <a:spcBef>
                <a:spcPts val="2800"/>
              </a:spcBef>
              <a:buBlip>
                <a:blip r:embed="rId2"/>
              </a:buBlip>
              <a:defRPr sz="3000"/>
            </a:lvl4pPr>
            <a:lvl5pPr marL="1841500" indent="-368300">
              <a:spcBef>
                <a:spcPts val="2800"/>
              </a:spcBef>
              <a:buBlip>
                <a:blip r:embed="rId2"/>
              </a:buBlip>
              <a:defRPr sz="30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7396540" y="812918"/>
            <a:ext cx="4660901" cy="2984501"/>
          </a:xfrm>
          <a:prstGeom prst="rect">
            <a:avLst/>
          </a:prstGeom>
          <a:ln w="9525">
            <a:round/>
          </a:ln>
        </p:spPr>
        <p:txBody>
          <a:bodyPr lIns="91439" tIns="45719" rIns="91439" bIns="45719" anchor="t">
            <a:noAutofit/>
          </a:bodyPr>
          <a:lstStyle/>
          <a:p>
            <a:endParaRPr/>
          </a:p>
        </p:txBody>
      </p:sp>
      <p:sp>
        <p:nvSpPr>
          <p:cNvPr id="84" name="Image"/>
          <p:cNvSpPr>
            <a:spLocks noGrp="1"/>
          </p:cNvSpPr>
          <p:nvPr>
            <p:ph type="pic" sz="quarter" idx="14"/>
          </p:nvPr>
        </p:nvSpPr>
        <p:spPr>
          <a:xfrm>
            <a:off x="7396540" y="4038718"/>
            <a:ext cx="4660901" cy="4864101"/>
          </a:xfrm>
          <a:prstGeom prst="rect">
            <a:avLst/>
          </a:prstGeom>
          <a:ln w="9525">
            <a:round/>
          </a:ln>
        </p:spPr>
        <p:txBody>
          <a:bodyPr lIns="91439" tIns="45719" rIns="91439" bIns="45719" anchor="t">
            <a:noAutofit/>
          </a:bodyPr>
          <a:lstStyle/>
          <a:p>
            <a:endParaRPr/>
          </a:p>
        </p:txBody>
      </p:sp>
      <p:sp>
        <p:nvSpPr>
          <p:cNvPr id="85" name="Image"/>
          <p:cNvSpPr>
            <a:spLocks noGrp="1"/>
          </p:cNvSpPr>
          <p:nvPr>
            <p:ph type="pic" sz="half" idx="15"/>
          </p:nvPr>
        </p:nvSpPr>
        <p:spPr>
          <a:xfrm>
            <a:off x="952500" y="825500"/>
            <a:ext cx="6197600" cy="8089900"/>
          </a:xfrm>
          <a:prstGeom prst="rect">
            <a:avLst/>
          </a:prstGeom>
          <a:ln w="9525">
            <a:round/>
          </a:ln>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Body Level One…"/>
          <p:cNvSpPr txBox="1">
            <a:spLocks noGrp="1"/>
          </p:cNvSpPr>
          <p:nvPr>
            <p:ph type="body" idx="1"/>
          </p:nvPr>
        </p:nvSpPr>
        <p:spPr>
          <a:xfrm>
            <a:off x="1270000" y="1168400"/>
            <a:ext cx="10464800" cy="7416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a:buBlip>
                <a:blip r:embed="rId15"/>
              </a:buBlip>
            </a:lvl1pPr>
            <a:lvl2pPr>
              <a:buBlip>
                <a:blip r:embed="rId15"/>
              </a:buBlip>
            </a:lvl2pPr>
            <a:lvl3pPr>
              <a:buBlip>
                <a:blip r:embed="rId15"/>
              </a:buBlip>
            </a:lvl3pPr>
            <a:lvl4pPr>
              <a:buBlip>
                <a:blip r:embed="rId15"/>
              </a:buBlip>
            </a:lvl4pPr>
            <a:lvl5pPr>
              <a:buBlip>
                <a:blip r:embed="rId15"/>
              </a:buBlip>
            </a:lvl5pPr>
          </a:lstStyle>
          <a:p>
            <a:r>
              <a:t>Body Level One</a:t>
            </a:r>
          </a:p>
          <a:p>
            <a:pPr lvl="1"/>
            <a:r>
              <a:t>Body Level Two</a:t>
            </a:r>
          </a:p>
          <a:p>
            <a:pPr lvl="2"/>
            <a:r>
              <a:t>Body Level Three</a:t>
            </a:r>
          </a:p>
          <a:p>
            <a:pPr lvl="3"/>
            <a:r>
              <a:t>Body Level Four</a:t>
            </a:r>
          </a:p>
          <a:p>
            <a:pPr lvl="4"/>
            <a:r>
              <a:t>Body Level Five</a:t>
            </a:r>
          </a:p>
        </p:txBody>
      </p:sp>
      <p:sp>
        <p:nvSpPr>
          <p:cNvPr id="3" name="Title Text"/>
          <p:cNvSpPr txBox="1">
            <a:spLocks noGrp="1"/>
          </p:cNvSpPr>
          <p:nvPr>
            <p:ph type="title"/>
          </p:nvPr>
        </p:nvSpPr>
        <p:spPr>
          <a:xfrm>
            <a:off x="1270000" y="635000"/>
            <a:ext cx="10464800" cy="21082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4" name="Slide Number"/>
          <p:cNvSpPr txBox="1">
            <a:spLocks noGrp="1"/>
          </p:cNvSpPr>
          <p:nvPr>
            <p:ph type="sldNum" sz="quarter" idx="2"/>
          </p:nvPr>
        </p:nvSpPr>
        <p:spPr>
          <a:xfrm>
            <a:off x="6337299" y="9296399"/>
            <a:ext cx="323479" cy="457201"/>
          </a:xfrm>
          <a:prstGeom prst="rect">
            <a:avLst/>
          </a:prstGeom>
          <a:ln w="12700">
            <a:miter lim="400000"/>
          </a:ln>
        </p:spPr>
        <p:txBody>
          <a:bodyPr wrap="none" lIns="50800" tIns="50800" rIns="50800" bIns="50800" anchor="b">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58420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mn-lt"/>
          <a:ea typeface="+mn-ea"/>
          <a:cs typeface="+mn-cs"/>
          <a:sym typeface="Papyrus"/>
        </a:defRPr>
      </a:lvl1pPr>
      <a:lvl2pPr marL="0" marR="0" indent="228600" algn="l" defTabSz="58420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mn-lt"/>
          <a:ea typeface="+mn-ea"/>
          <a:cs typeface="+mn-cs"/>
          <a:sym typeface="Papyrus"/>
        </a:defRPr>
      </a:lvl2pPr>
      <a:lvl3pPr marL="0" marR="0" indent="457200" algn="l" defTabSz="58420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mn-lt"/>
          <a:ea typeface="+mn-ea"/>
          <a:cs typeface="+mn-cs"/>
          <a:sym typeface="Papyrus"/>
        </a:defRPr>
      </a:lvl3pPr>
      <a:lvl4pPr marL="0" marR="0" indent="685800" algn="l" defTabSz="58420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mn-lt"/>
          <a:ea typeface="+mn-ea"/>
          <a:cs typeface="+mn-cs"/>
          <a:sym typeface="Papyrus"/>
        </a:defRPr>
      </a:lvl4pPr>
      <a:lvl5pPr marL="0" marR="0" indent="914400" algn="l" defTabSz="58420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mn-lt"/>
          <a:ea typeface="+mn-ea"/>
          <a:cs typeface="+mn-cs"/>
          <a:sym typeface="Papyrus"/>
        </a:defRPr>
      </a:lvl5pPr>
      <a:lvl6pPr marL="0" marR="0" indent="1143000" algn="l" defTabSz="58420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mn-lt"/>
          <a:ea typeface="+mn-ea"/>
          <a:cs typeface="+mn-cs"/>
          <a:sym typeface="Papyrus"/>
        </a:defRPr>
      </a:lvl6pPr>
      <a:lvl7pPr marL="0" marR="0" indent="1371600" algn="l" defTabSz="58420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mn-lt"/>
          <a:ea typeface="+mn-ea"/>
          <a:cs typeface="+mn-cs"/>
          <a:sym typeface="Papyrus"/>
        </a:defRPr>
      </a:lvl7pPr>
      <a:lvl8pPr marL="0" marR="0" indent="1600200" algn="l" defTabSz="58420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mn-lt"/>
          <a:ea typeface="+mn-ea"/>
          <a:cs typeface="+mn-cs"/>
          <a:sym typeface="Papyrus"/>
        </a:defRPr>
      </a:lvl8pPr>
      <a:lvl9pPr marL="0" marR="0" indent="1828800" algn="l" defTabSz="58420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mn-lt"/>
          <a:ea typeface="+mn-ea"/>
          <a:cs typeface="+mn-cs"/>
          <a:sym typeface="Papyrus"/>
        </a:defRPr>
      </a:lvl9pPr>
    </p:titleStyle>
    <p:bodyStyle>
      <a:lvl1pPr marL="4699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mn-lt"/>
          <a:ea typeface="+mn-ea"/>
          <a:cs typeface="+mn-cs"/>
          <a:sym typeface="Papyrus"/>
        </a:defRPr>
      </a:lvl1pPr>
      <a:lvl2pPr marL="9398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mn-lt"/>
          <a:ea typeface="+mn-ea"/>
          <a:cs typeface="+mn-cs"/>
          <a:sym typeface="Papyrus"/>
        </a:defRPr>
      </a:lvl2pPr>
      <a:lvl3pPr marL="14097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mn-lt"/>
          <a:ea typeface="+mn-ea"/>
          <a:cs typeface="+mn-cs"/>
          <a:sym typeface="Papyrus"/>
        </a:defRPr>
      </a:lvl3pPr>
      <a:lvl4pPr marL="18796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mn-lt"/>
          <a:ea typeface="+mn-ea"/>
          <a:cs typeface="+mn-cs"/>
          <a:sym typeface="Papyrus"/>
        </a:defRPr>
      </a:lvl4pPr>
      <a:lvl5pPr marL="23495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mn-lt"/>
          <a:ea typeface="+mn-ea"/>
          <a:cs typeface="+mn-cs"/>
          <a:sym typeface="Papyrus"/>
        </a:defRPr>
      </a:lvl5pPr>
      <a:lvl6pPr marL="28194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mn-lt"/>
          <a:ea typeface="+mn-ea"/>
          <a:cs typeface="+mn-cs"/>
          <a:sym typeface="Papyrus"/>
        </a:defRPr>
      </a:lvl6pPr>
      <a:lvl7pPr marL="32893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mn-lt"/>
          <a:ea typeface="+mn-ea"/>
          <a:cs typeface="+mn-cs"/>
          <a:sym typeface="Papyrus"/>
        </a:defRPr>
      </a:lvl7pPr>
      <a:lvl8pPr marL="37592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mn-lt"/>
          <a:ea typeface="+mn-ea"/>
          <a:cs typeface="+mn-cs"/>
          <a:sym typeface="Papyrus"/>
        </a:defRPr>
      </a:lvl8pPr>
      <a:lvl9pPr marL="42291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mn-lt"/>
          <a:ea typeface="+mn-ea"/>
          <a:cs typeface="+mn-cs"/>
          <a:sym typeface="Papyrus"/>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Financial Town Meeting"/>
          <p:cNvSpPr txBox="1">
            <a:spLocks noGrp="1"/>
          </p:cNvSpPr>
          <p:nvPr>
            <p:ph type="ctrTitle"/>
          </p:nvPr>
        </p:nvSpPr>
        <p:spPr>
          <a:xfrm>
            <a:off x="1270000" y="1695450"/>
            <a:ext cx="10464800" cy="3467100"/>
          </a:xfrm>
          <a:prstGeom prst="rect">
            <a:avLst/>
          </a:prstGeom>
        </p:spPr>
        <p:txBody>
          <a:bodyPr/>
          <a:lstStyle/>
          <a:p>
            <a:r>
              <a:t>Financial Town Meeting</a:t>
            </a:r>
          </a:p>
        </p:txBody>
      </p:sp>
      <p:sp>
        <p:nvSpPr>
          <p:cNvPr id="120" name="Scituate Charter Commission"/>
          <p:cNvSpPr txBox="1">
            <a:spLocks noGrp="1"/>
          </p:cNvSpPr>
          <p:nvPr>
            <p:ph type="subTitle" sz="quarter" idx="1"/>
          </p:nvPr>
        </p:nvSpPr>
        <p:spPr>
          <a:xfrm>
            <a:off x="914400" y="5187950"/>
            <a:ext cx="10464800" cy="1460500"/>
          </a:xfrm>
          <a:prstGeom prst="rect">
            <a:avLst/>
          </a:prstGeom>
        </p:spPr>
        <p:txBody>
          <a:bodyPr/>
          <a:lstStyle/>
          <a:p>
            <a:pPr defTabSz="233679">
              <a:defRPr sz="2120"/>
            </a:pPr>
            <a:r>
              <a:t>Scituate Charter Commission</a:t>
            </a:r>
          </a:p>
          <a:p>
            <a:pPr defTabSz="233679">
              <a:defRPr sz="1640"/>
            </a:pPr>
            <a:endParaRPr/>
          </a:p>
          <a:p>
            <a:pPr defTabSz="233679">
              <a:defRPr sz="1640"/>
            </a:pPr>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Oldest form of Democracy in the USA…"/>
          <p:cNvSpPr txBox="1">
            <a:spLocks noGrp="1"/>
          </p:cNvSpPr>
          <p:nvPr>
            <p:ph type="ctrTitle"/>
          </p:nvPr>
        </p:nvSpPr>
        <p:spPr>
          <a:prstGeom prst="rect">
            <a:avLst/>
          </a:prstGeom>
        </p:spPr>
        <p:txBody>
          <a:bodyPr/>
          <a:lstStyle/>
          <a:p>
            <a:pPr defTabSz="461518">
              <a:defRPr sz="5688"/>
            </a:pPr>
            <a:r>
              <a:t>Oldest form of Democracy in the USA </a:t>
            </a:r>
          </a:p>
          <a:p>
            <a:pPr defTabSz="461518">
              <a:defRPr sz="5688"/>
            </a:pPr>
            <a:r>
              <a:t>and before the USA</a:t>
            </a:r>
          </a:p>
        </p:txBody>
      </p:sp>
      <p:sp>
        <p:nvSpPr>
          <p:cNvPr id="123" name="Primarily in New England Region"/>
          <p:cNvSpPr txBox="1">
            <a:spLocks noGrp="1"/>
          </p:cNvSpPr>
          <p:nvPr>
            <p:ph type="subTitle" sz="quarter" idx="1"/>
          </p:nvPr>
        </p:nvSpPr>
        <p:spPr>
          <a:prstGeom prst="rect">
            <a:avLst/>
          </a:prstGeom>
        </p:spPr>
        <p:txBody>
          <a:bodyPr/>
          <a:lstStyle/>
          <a:p>
            <a:r>
              <a:t>Primarily in New England Region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satOff val="13285"/>
            <a:lumOff val="10059"/>
          </a:schemeClr>
        </a:solidFill>
        <a:effectLst/>
      </p:bgPr>
    </p:bg>
    <p:spTree>
      <p:nvGrpSpPr>
        <p:cNvPr id="1" name=""/>
        <p:cNvGrpSpPr/>
        <p:nvPr/>
      </p:nvGrpSpPr>
      <p:grpSpPr>
        <a:xfrm>
          <a:off x="0" y="0"/>
          <a:ext cx="0" cy="0"/>
          <a:chOff x="0" y="0"/>
          <a:chExt cx="0" cy="0"/>
        </a:xfrm>
      </p:grpSpPr>
      <p:sp>
        <p:nvSpPr>
          <p:cNvPr id="125" name="In many parts of New England, makes laws as well as finances"/>
          <p:cNvSpPr txBox="1">
            <a:spLocks noGrp="1"/>
          </p:cNvSpPr>
          <p:nvPr>
            <p:ph type="ctrTitle"/>
          </p:nvPr>
        </p:nvSpPr>
        <p:spPr>
          <a:prstGeom prst="rect">
            <a:avLst/>
          </a:prstGeom>
        </p:spPr>
        <p:txBody>
          <a:bodyPr/>
          <a:lstStyle>
            <a:lvl1pPr defTabSz="490727">
              <a:defRPr sz="6048"/>
            </a:lvl1pPr>
          </a:lstStyle>
          <a:p>
            <a:r>
              <a:t>In many parts of New England, makes laws as well as finances</a:t>
            </a:r>
          </a:p>
        </p:txBody>
      </p:sp>
      <p:sp>
        <p:nvSpPr>
          <p:cNvPr id="126" name="Scituate has a Financial Town Meeting…"/>
          <p:cNvSpPr txBox="1">
            <a:spLocks noGrp="1"/>
          </p:cNvSpPr>
          <p:nvPr>
            <p:ph type="subTitle" sz="quarter" idx="1"/>
          </p:nvPr>
        </p:nvSpPr>
        <p:spPr>
          <a:prstGeom prst="rect">
            <a:avLst/>
          </a:prstGeom>
        </p:spPr>
        <p:txBody>
          <a:bodyPr/>
          <a:lstStyle/>
          <a:p>
            <a:pPr defTabSz="233679">
              <a:defRPr sz="1400"/>
            </a:pPr>
            <a:r>
              <a:t>Scituate has a Financial Town Meeting</a:t>
            </a:r>
          </a:p>
          <a:p>
            <a:pPr defTabSz="233679">
              <a:defRPr sz="1400"/>
            </a:pPr>
            <a:r>
              <a:t>This meeting approves the town budget, and the Voters approve the taxes that are necessary to support the Town Budget</a:t>
            </a:r>
          </a:p>
          <a:p>
            <a:pPr defTabSz="233679">
              <a:defRPr sz="1400"/>
            </a:pPr>
            <a:endParaRPr/>
          </a:p>
          <a:p>
            <a:pPr defTabSz="233679">
              <a:defRPr sz="1400"/>
            </a:pPr>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Financial Town Meeting is run by the elected moderator.…"/>
          <p:cNvSpPr txBox="1">
            <a:spLocks noGrp="1"/>
          </p:cNvSpPr>
          <p:nvPr>
            <p:ph type="body" idx="1"/>
          </p:nvPr>
        </p:nvSpPr>
        <p:spPr>
          <a:prstGeom prst="rect">
            <a:avLst/>
          </a:prstGeom>
        </p:spPr>
        <p:txBody>
          <a:bodyPr/>
          <a:lstStyle/>
          <a:p>
            <a:pPr>
              <a:buBlip>
                <a:blip r:embed="rId2"/>
              </a:buBlip>
            </a:pPr>
            <a:r>
              <a:t>Financial Town Meeting is run by the elected moderator.</a:t>
            </a:r>
          </a:p>
          <a:p>
            <a:pPr>
              <a:buBlip>
                <a:blip r:embed="rId2"/>
              </a:buBlip>
            </a:pPr>
            <a:r>
              <a:t>Budget can be amended up or down (with some exceptions) from the floor and a vote of the electorate.</a:t>
            </a:r>
          </a:p>
          <a:p>
            <a:pPr>
              <a:buBlip>
                <a:blip r:embed="rId2"/>
              </a:buBlip>
            </a:pPr>
            <a:r>
              <a:t>The tax rate is approved by the electorate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Attendance varies (my memory from 90 to 600)…"/>
          <p:cNvSpPr txBox="1">
            <a:spLocks noGrp="1"/>
          </p:cNvSpPr>
          <p:nvPr>
            <p:ph type="body" idx="1"/>
          </p:nvPr>
        </p:nvSpPr>
        <p:spPr>
          <a:prstGeom prst="rect">
            <a:avLst/>
          </a:prstGeom>
        </p:spPr>
        <p:txBody>
          <a:bodyPr/>
          <a:lstStyle/>
          <a:p>
            <a:pPr>
              <a:buBlip>
                <a:blip r:embed="rId2"/>
              </a:buBlip>
            </a:pPr>
            <a:r>
              <a:t>Attendance varies (my memory from 90 to 600)</a:t>
            </a:r>
          </a:p>
          <a:p>
            <a:pPr>
              <a:buBlip>
                <a:blip r:embed="rId2"/>
              </a:buBlip>
            </a:pPr>
            <a:r>
              <a:t>As communities have grown, FTM have been eliminated or modified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cituate’s Population is 10, 400…"/>
          <p:cNvSpPr txBox="1">
            <a:spLocks noGrp="1"/>
          </p:cNvSpPr>
          <p:nvPr>
            <p:ph type="body" idx="1"/>
          </p:nvPr>
        </p:nvSpPr>
        <p:spPr>
          <a:prstGeom prst="rect">
            <a:avLst/>
          </a:prstGeom>
        </p:spPr>
        <p:txBody>
          <a:bodyPr/>
          <a:lstStyle/>
          <a:p>
            <a:pPr>
              <a:buBlip>
                <a:blip r:embed="rId2"/>
              </a:buBlip>
            </a:pPr>
            <a:r>
              <a:t>Scituate’s Population is 10, 400</a:t>
            </a:r>
          </a:p>
          <a:p>
            <a:pPr>
              <a:buBlip>
                <a:blip r:embed="rId2"/>
              </a:buBlip>
            </a:pPr>
            <a:r>
              <a:t>according to RI State Planning will only grow to 10685 by 2040</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Much of what we do at the local level these days is directed and dictated by state and federal officials, agencies and laws. Yet local government is still the most efficient In the towns where the people rule, we make the best decisions. And when government is this close to us, and accountable to us, it’s tough for graft and corruption to take root.…"/>
          <p:cNvSpPr txBox="1">
            <a:spLocks noGrp="1"/>
          </p:cNvSpPr>
          <p:nvPr>
            <p:ph type="title"/>
          </p:nvPr>
        </p:nvSpPr>
        <p:spPr>
          <a:prstGeom prst="rect">
            <a:avLst/>
          </a:prstGeom>
        </p:spPr>
        <p:txBody>
          <a:bodyPr/>
          <a:lstStyle/>
          <a:p>
            <a:pPr algn="l" defTabSz="457200">
              <a:defRPr sz="1900">
                <a:solidFill>
                  <a:srgbClr val="222222"/>
                </a:solidFill>
                <a:latin typeface="Helvetica"/>
                <a:ea typeface="Helvetica"/>
                <a:cs typeface="Helvetica"/>
                <a:sym typeface="Helvetica"/>
              </a:defRPr>
            </a:pPr>
            <a:r>
              <a:t>Much of what we do at the local level these days is directed and dictated by state and federal officials, agencies and laws. Yet local government is still the most efficient In the towns where the people rule, we make the best decisions. And when government is this close to us, and accountable to us, it’s tough for graft and corruption to take root.</a:t>
            </a:r>
          </a:p>
          <a:p>
            <a:pPr algn="l" defTabSz="457200">
              <a:defRPr sz="1900">
                <a:solidFill>
                  <a:srgbClr val="222222"/>
                </a:solidFill>
                <a:latin typeface="Helvetica"/>
                <a:ea typeface="Helvetica"/>
                <a:cs typeface="Helvetica"/>
                <a:sym typeface="Helvetica"/>
              </a:defRPr>
            </a:pPr>
            <a:r>
              <a:t>Town meeting is a very conservative concept, initiated to defeat the centralization of power. And when we are the government, we don’t fear the government. That may be the most valuable benefit of town meetings.</a:t>
            </a: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Parchment">
  <a:themeElements>
    <a:clrScheme name="Parchment">
      <a:dk1>
        <a:srgbClr val="3E231A"/>
      </a:dk1>
      <a:lt1>
        <a:srgbClr val="24383E"/>
      </a:lt1>
      <a:dk2>
        <a:srgbClr val="5C5E5F"/>
      </a:dk2>
      <a:lt2>
        <a:srgbClr val="CBCBCB"/>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Papyrus"/>
        <a:ea typeface="Papyrus"/>
        <a:cs typeface="Papyrus"/>
      </a:majorFont>
      <a:minorFont>
        <a:latin typeface="Papyrus"/>
        <a:ea typeface="Papyrus"/>
        <a:cs typeface="Papyrus"/>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25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outerShdw blurRad="76200" dist="12700" dir="5400000" rotWithShape="0">
                <a:srgbClr val="000000">
                  <a:alpha val="50000"/>
                </a:srgbClr>
              </a:outerShdw>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rgbClr val="3E231A"/>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archment">
  <a:themeElements>
    <a:clrScheme name="Parchment">
      <a:dk1>
        <a:srgbClr val="000000"/>
      </a:dk1>
      <a:lt1>
        <a:srgbClr val="FFFFFF"/>
      </a:lt1>
      <a:dk2>
        <a:srgbClr val="5C5E5F"/>
      </a:dk2>
      <a:lt2>
        <a:srgbClr val="CBCBCB"/>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Papyrus"/>
        <a:ea typeface="Papyrus"/>
        <a:cs typeface="Papyrus"/>
      </a:majorFont>
      <a:minorFont>
        <a:latin typeface="Papyrus"/>
        <a:ea typeface="Papyrus"/>
        <a:cs typeface="Papyrus"/>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25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outerShdw blurRad="76200" dist="12700" dir="5400000" rotWithShape="0">
                <a:srgbClr val="000000">
                  <a:alpha val="50000"/>
                </a:srgbClr>
              </a:outerShdw>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rgbClr val="3E231A"/>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252</Words>
  <Application>Microsoft Office PowerPoint</Application>
  <PresentationFormat>Custom</PresentationFormat>
  <Paragraphs>17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Helvetica</vt:lpstr>
      <vt:lpstr>Helvetica Neue</vt:lpstr>
      <vt:lpstr>Papyrus</vt:lpstr>
      <vt:lpstr>Parchment</vt:lpstr>
      <vt:lpstr>Financial Town Meeting</vt:lpstr>
      <vt:lpstr>Oldest form of Democracy in the USA  and before the USA</vt:lpstr>
      <vt:lpstr>In many parts of New England, makes laws as well as finances</vt:lpstr>
      <vt:lpstr>PowerPoint Presentation</vt:lpstr>
      <vt:lpstr>PowerPoint Presentation</vt:lpstr>
      <vt:lpstr>PowerPoint Presentation</vt:lpstr>
      <vt:lpstr>Much of what we do at the local level these days is directed and dictated by state and federal officials, agencies and laws. Yet local government is still the most efficient In the towns where the people rule, we make the best decisions. And when government is this close to us, and accountable to us, it’s tough for graft and corruption to take root. Town meeting is a very conservative concept, initiated to defeat the centralization of power. And when we are the government, we don’t fear the government. That may be the most valuable benefit of town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Town Meeting</dc:title>
  <dc:creator>Gloria Taylor</dc:creator>
  <cp:lastModifiedBy>Gloria Taylor</cp:lastModifiedBy>
  <cp:revision>1</cp:revision>
  <dcterms:modified xsi:type="dcterms:W3CDTF">2017-11-13T14:58:12Z</dcterms:modified>
</cp:coreProperties>
</file>